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7" r:id="rId12"/>
    <p:sldId id="269" r:id="rId13"/>
    <p:sldId id="268" r:id="rId14"/>
    <p:sldId id="273" r:id="rId15"/>
    <p:sldId id="272" r:id="rId16"/>
    <p:sldId id="271" r:id="rId17"/>
    <p:sldId id="270" r:id="rId18"/>
    <p:sldId id="277" r:id="rId19"/>
    <p:sldId id="276" r:id="rId20"/>
    <p:sldId id="275" r:id="rId21"/>
    <p:sldId id="274" r:id="rId22"/>
    <p:sldId id="281" r:id="rId23"/>
    <p:sldId id="280" r:id="rId24"/>
    <p:sldId id="279" r:id="rId25"/>
    <p:sldId id="278" r:id="rId26"/>
    <p:sldId id="282" r:id="rId27"/>
    <p:sldId id="285" r:id="rId28"/>
    <p:sldId id="284" r:id="rId29"/>
    <p:sldId id="283" r:id="rId30"/>
    <p:sldId id="287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7"/>
            <a:ext cx="7815290" cy="1214445"/>
          </a:xfrm>
        </p:spPr>
        <p:txBody>
          <a:bodyPr>
            <a:normAutofit/>
          </a:bodyPr>
          <a:lstStyle/>
          <a:p>
            <a:r>
              <a:rPr lang="kk-KZ" sz="2700" b="1" dirty="0" smtClean="0">
                <a:latin typeface="Times New Roman" pitchFamily="18" charset="0"/>
                <a:cs typeface="Times New Roman" pitchFamily="18" charset="0"/>
              </a:rPr>
              <a:t>5 Дәріс. Елдің қаржылық қауіпсіздігін мемлекеттік басқару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715304" cy="1500198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Международная финансовая безопасность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Современное состояние, угрозы и пути обеспечения финансовой безопасности  Казахстана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3582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страхового 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 – уровень развития мирового страхового рынка, который обеспечивает страховые компании финансовыми ресурсами в объеме, достаточном для покрытия возможных убытков и полного расчета по обязательствам. Таким образом, международная финансовая безопасность является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сложноструктурированной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системой,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равновесие которой возможно лишь в условиях равномерного развития всех ее элементов.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0724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Современное состояние, угрозы и пути обеспечения финансовой безопасности  Казахстана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Международная финансовая безопасность влияет на финансовую безопасность каждой страны. Финансовая безопасность государства является важной составляющей его экономической безопасности. В научной литературе существует множество определений финансовой безопасности. Поэтому мы остановимся лишь на определении, который дан в Законе РК «О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нацбезопасности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финансовая безопасность, предусматривает состояние защищенности финансовой системы от реальных и потенциальных угроз, при котором государство способно обеспечить ее целостность, независимость и устойчивое развитие.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7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Комплексный подход к определению понятия финансовой безопасности предполагает его определение через следующую систему показателей: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важнейшая составляющая экономической безопасности государства, которая базируется на обеспечении независимости, эффективности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конкурентности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финансово-кредитной сферы государства, находит свое отражение в системе критериев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инди-каторов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ее состояния, характеризующих такие аспекты, как сбалансированность финансов, достаточную ликвидность активов, сбалансированность внутреннего и внешнего долга, дефицита бюджета и наличие необходимых денежных и золотовалютных резервов;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уровень защищенности финансовых интересов на макро-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микроуровнях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финансовых отношений;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35846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таможенно-тарифной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финансовой, валютной, бюджетной, налоговой, денежно-кредитной, расчетной, инвестиционной, банковской и фондовой систем, которое характеризуется способностью противостоять внутренним и внешним негативным воздействиям, способностью предотвращать внешнюю недружественную финансовую экспансию, гарантировать финансовую устойчивость, а также эффективное функционирование национальной экономики и экономический рост в условиях расширенного воспроизводства;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состояние финансовых потоков в экономике, которое может быть охарактеризовано сбалансированностью и наличием отработанных и эффективных механизмов регулирования и саморегулирования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Финансовая  безопасность  сложная  система,  которая  включает  в  себя  ряд</a:t>
            </a:r>
          </a:p>
          <a:p>
            <a:r>
              <a:rPr lang="ru-RU" dirty="0" smtClean="0"/>
              <a:t>подсистем  или  сегментов,  каждый  из  которых  имеет  свои  специфические</a:t>
            </a:r>
          </a:p>
          <a:p>
            <a:r>
              <a:rPr lang="ru-RU" dirty="0" smtClean="0"/>
              <a:t>критерии и индикаторы.</a:t>
            </a:r>
          </a:p>
          <a:p>
            <a:pPr algn="ctr"/>
            <a:r>
              <a:rPr lang="ru-RU" b="1" dirty="0" smtClean="0"/>
              <a:t>Основные сегменты финансового рынка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214414" y="3571876"/>
          <a:ext cx="7358114" cy="428628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42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Финансовая безопасность</a:t>
                      </a:r>
                      <a:endParaRPr lang="ru-R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2500298" y="2571744"/>
          <a:ext cx="4714908" cy="500066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Экономическая  безопасность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500298" y="1857364"/>
          <a:ext cx="4714908" cy="357190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</a:t>
                      </a:r>
                      <a:endParaRPr lang="ru-R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1214413" y="4429132"/>
          <a:ext cx="7500992" cy="1285884"/>
        </p:xfrm>
        <a:graphic>
          <a:graphicData uri="http://schemas.openxmlformats.org/drawingml/2006/table">
            <a:tbl>
              <a:tblPr/>
              <a:tblGrid>
                <a:gridCol w="1428761"/>
                <a:gridCol w="1643074"/>
                <a:gridCol w="1697691"/>
                <a:gridCol w="1374143"/>
                <a:gridCol w="1357323"/>
              </a:tblGrid>
              <a:tr h="128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Бюджетно-налоговая безопасность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денежной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банковской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Безопасность финансовых рынков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валютной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48" name="AutoShape 28"/>
          <p:cNvSpPr>
            <a:spLocks noChangeArrowheads="1"/>
          </p:cNvSpPr>
          <p:nvPr/>
        </p:nvSpPr>
        <p:spPr bwMode="auto">
          <a:xfrm flipH="1">
            <a:off x="6357950" y="4143380"/>
            <a:ext cx="485775" cy="2381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 flipH="1">
            <a:off x="3071802" y="4143380"/>
            <a:ext cx="485775" cy="2381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 flipH="1">
            <a:off x="1785916" y="4071943"/>
            <a:ext cx="485775" cy="28575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 rot="10993964" flipH="1" flipV="1">
            <a:off x="4639323" y="4143772"/>
            <a:ext cx="581520" cy="261297"/>
          </a:xfrm>
          <a:prstGeom prst="downArrow">
            <a:avLst>
              <a:gd name="adj1" fmla="val 50000"/>
              <a:gd name="adj2" fmla="val 3437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 rot="21479572" flipH="1">
            <a:off x="4217301" y="2296064"/>
            <a:ext cx="57785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rot="21479572" flipH="1">
            <a:off x="4288739" y="3224758"/>
            <a:ext cx="57785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 rot="-21720428">
            <a:off x="7717736" y="4151869"/>
            <a:ext cx="487363" cy="1492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Сегодня  политика  обеспечения  финансовой  безопасности  Казахстана включает в себя следующие приоритетные направления: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 долгосрочной  сбалансированности  и  устойчивости бюджетной системы страны;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 устойчивости  и  эффективности  деятельности  банковской системы страны;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положительного сальдо платежного баланса;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стабильности денежной системы, курса национальной валюты;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снижение внешнего государственного долга страны;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устойчивость функционирования финансового рынка.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Основным  инструментом  диагностики  состояния  финансовой  системы страны служит система индикаторов финансовой безопасности. Система  индикаторов  финансовой  безопасности  позволяет  определить уровень  будущих  рисков  и  угроз,  выявить  очаги  их  распространения.  В  связи  с этим  появляется  возможность  выработать  и  реализовать  комплекс  упреждающих мер,  направленных  на  снижение  уровня  угроз  в  финансовой  сфере,  а  также  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ее стабильности, устойчивости и эффективности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7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Рассмотрим  динамику  некоторых  ключевых  индикаторов  финансовой безопасности Республики Казахстан. Основным  звеном  системы  финансовой  безопасности,  является  прежде всего,  бюджетная  сфера  от  которой  зависит  устойчивость  всей  финансовой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 страны.  Государственный  бюджет –  это  основной  финансовый  план государства, централизованный  денежный  фонд,  с  помощью  которого государство  выполняет  свои  функции  и  задачи.  Показатели  функционирования бюджета  (доходы,  расходы,  дефицит,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стоят  в  одном  ряду  с  основными макроэкономическими  показателями,  характеризующими  уровень  социально-экономического развития страны.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Текущая бюджетная политика Казахстана реализуется на основании Закона Республики Казахстан от 4 декабря 2019 года «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 республиканском бюджете на 2020 – 2022 годы».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Основные  приоритетные  направления  ее  развития  отражены  в  «Стратегическом плане развития Республики Казахстан до 2025 года», к ним относятся: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дефицита бюджета к 2025 году, не более 2% к ВВП;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ненефтяного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дефицита  государственного  бюджета  в  2020 году до 7% к ВВП, в 2025 году – до 6%; − полный  переход  к  бюджетной  политике,  ориентированной  на  результат, на основе открытости, эффективности и экономичности;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зависимости бюджета от нефтяных доходов;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укрепление  доходной  части  бюджета  через  расширение  налогооблагаемой базы, расширение финансовой самостоятельности регионов.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оптимизация расходов бюджета за счет привлечения частных инвестиций на  принципах  государственно-частного  партнерства  и  внедрения  сервисной модели капитальных затрат с 2018 года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Для  определения  уровня  финансовой  безопасности  в  бюджетной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сфере используются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следующие пороговые значения индикаторов: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отношение  дефицита  бюджета  к  ВВП,  пороговое  значение  данного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индикатора не более 5% в РК (в странах ЕС не более 3%);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отношение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ненефтяного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дефицита  бюджета  к  ВВП,  (пороговое  значение  в РК не утверждается, показатель используется в аналитических целях).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Рассмотрим  динамику  показателей  и  индикаторов  финансовой безопасности бюджетной сферы за 2016–2018 и  2019 год (план) в табл.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Комплексное рассмотрение вопросов международной финансовой безопасности предполагает анализ данного понятия с нескольких точек зрения: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 точки зрения международных финансовых отношений это взаимосвязанная система следующих элементов: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внешнеэкономическая и финансовая безопасность отдельных национальных экономик;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финансовая безопасность крупных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экономико-правовых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 и союзов (Европейский Союз, Таможенный союз России, Белоруссии, Казахстана, Киргизии и Армении);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финансовая безопасность как ответ на основные современные тенденции и угрозы на мировом глобальном уровне.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357165"/>
          <a:ext cx="8286809" cy="5179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430"/>
                <a:gridCol w="1119839"/>
                <a:gridCol w="1381135"/>
                <a:gridCol w="1381135"/>
                <a:gridCol w="1404947"/>
                <a:gridCol w="1357323"/>
              </a:tblGrid>
              <a:tr h="77296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</a:p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</a:t>
                      </a:r>
                      <a:r>
                        <a:rPr lang="ru-RU" sz="1400" dirty="0" err="1" smtClean="0"/>
                        <a:t>млн</a:t>
                      </a:r>
                      <a:r>
                        <a:rPr lang="ru-RU" sz="1400" dirty="0" smtClean="0"/>
                        <a:t>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6136967,6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7662220,3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9691789,1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8789004,5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10 547 475, 2</a:t>
                      </a:r>
                      <a:endParaRPr lang="ru-RU" sz="1600" dirty="0"/>
                    </a:p>
                  </a:txBody>
                  <a:tcPr/>
                </a:tc>
              </a:tr>
              <a:tr h="80596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млн.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7049101,6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8403405,5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11048764,2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9518192,6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11 912110,6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</a:t>
                      </a:r>
                      <a:r>
                        <a:rPr lang="ru-RU" sz="1400" dirty="0" err="1" smtClean="0"/>
                        <a:t>млн</a:t>
                      </a:r>
                      <a:r>
                        <a:rPr lang="ru-RU" sz="1400" dirty="0" smtClean="0"/>
                        <a:t>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− 729188,1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− 741185,2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−912134,0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− 1356975,1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− 1 364 635, 4</a:t>
                      </a:r>
                      <a:endParaRPr lang="ru-RU" sz="1500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Отношение дефицита</a:t>
                      </a:r>
                    </a:p>
                    <a:p>
                      <a:r>
                        <a:rPr lang="ru-RU" sz="1400" dirty="0" smtClean="0"/>
                        <a:t>бюджета к ВВП,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2,1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265111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</a:t>
                      </a:r>
                      <a:r>
                        <a:rPr lang="ru-RU" dirty="0" err="1" smtClean="0"/>
                        <a:t>ненефтяного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дефицита* к ВВП,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8,5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5984" y="357166"/>
          <a:ext cx="50720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518"/>
                <a:gridCol w="1356374"/>
                <a:gridCol w="1357322"/>
                <a:gridCol w="1285884"/>
              </a:tblGrid>
              <a:tr h="315026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Фактические данные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6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ненефтяной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дефицит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республиканского  бюджета  равен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разнице  между  поступлениями  в  республиканский  бюджет  с  исключением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поступлений  трансфертов  из  Национального фонда  РК  и вывозной таможенной пошлины  на  сырую  нефть  и  расходами  республиканского  бюджета,  за исключением погашения займов.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Бюджетная  система  РК  за  период  2015–2018 годы  испытывала  дефицит, величина  которого  снижается  к  2018 году,  но  в 2019 году  бюджет утверждается  с  дефицитом  2,1%  к  ВВП.  Доходная  часть  бюджета  в  2018 году снизилась  из-за  сокращения  объема  трансфертов  из  Национального  фонда,  а эффективности расходов повысилась.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715436" cy="621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  целом  бюджетная  система  РК  достаточно  устойчива,  но  в  целях дальнейшего повышения финансовой безопасности необходимо стремиться к ее сбалансированности,  так  как  длительный  дефицит  бюджета  ослабляет фискальную  устойчивость  и  косвенно  может  повлиять  на  финансовую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стабильность  через  снижение  рейтинга,  увеличение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странового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риска  и повышение стоимости фондирования на международных рынках.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Ключевым  сегментом  финансовой  безопасности  государства  является  и безопасность  денежной  системы  страны,  ее  устойчивость  характеризуется такими  индикаторами  как,  монетизация  экономики,  инфляция,  обменный  курс национальной  валюты.  Основным  субъектом  финансовой  безопасности  в  данной сфере  является  Национальный  Банк  РК,  который  разрабатывает  и  проводит денежно-кредитную политику.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 монетизации  экономики  определяет  насыщенность  экономики деньгами,  пороговое  значение  коэффициента  монетизации,  отношение  денежной массы  к  ВВП –  должно  быть  не  менее  50%,  в  развитых  странах  не  менее  80%.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Динамика  денежной  массы,  ВВП  и  коэффициента монетизации  в  РК представлена в табл. 2.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2" y="2786059"/>
          <a:ext cx="8001054" cy="374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8"/>
                <a:gridCol w="1333510"/>
                <a:gridCol w="1595448"/>
                <a:gridCol w="1071570"/>
              </a:tblGrid>
              <a:tr h="642941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 г.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 </a:t>
                      </a:r>
                    </a:p>
                    <a:p>
                      <a:r>
                        <a:rPr lang="ru-RU" dirty="0" smtClean="0"/>
                        <a:t>роста, 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49887">
                <a:tc>
                  <a:txBody>
                    <a:bodyPr/>
                    <a:lstStyle/>
                    <a:p>
                      <a:r>
                        <a:rPr lang="ru-RU" dirty="0" smtClean="0"/>
                        <a:t>Денежная масса,</a:t>
                      </a:r>
                    </a:p>
                    <a:p>
                      <a:r>
                        <a:rPr lang="ru-RU" dirty="0" err="1" smtClean="0"/>
                        <a:t>млн</a:t>
                      </a:r>
                      <a:r>
                        <a:rPr lang="ru-RU" dirty="0" smtClean="0"/>
                        <a:t> тенге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17125875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19 798 592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19 456 330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20 813 371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105,1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29183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Валовый</a:t>
                      </a:r>
                      <a:r>
                        <a:rPr lang="ru-RU" sz="1600" dirty="0" smtClean="0"/>
                        <a:t> внутренний</a:t>
                      </a:r>
                    </a:p>
                    <a:p>
                      <a:r>
                        <a:rPr lang="ru-RU" sz="1600" dirty="0" smtClean="0"/>
                        <a:t>продукт, </a:t>
                      </a:r>
                      <a:r>
                        <a:rPr lang="ru-RU" sz="1600" dirty="0" err="1" smtClean="0"/>
                        <a:t>млн</a:t>
                      </a:r>
                      <a:r>
                        <a:rPr lang="ru-RU" sz="1600" dirty="0" smtClean="0"/>
                        <a:t> тенге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40884133,6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46 971 150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54378857,8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61 819536,4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131,6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163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Коэффициент</a:t>
                      </a:r>
                    </a:p>
                    <a:p>
                      <a:r>
                        <a:rPr lang="ru-RU" sz="1400" dirty="0" smtClean="0"/>
                        <a:t>монетизации,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80,2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Коэффициент  монетизации  экономики  Казахстана  в  2018 году  составил 33,7%,  за  период  2015–2018 годы  он  снизился  на  8,1%,  и  не  соответствует пороговому  значению,  что  говорит  о  возникновении  угрозы  финансовой безопасности  страны.  Низкая  монетизация  экономики  свидетельствует  о недостаточном  насыщении  экономики  деньгами,  она  ведет  к  удорожанию кредитов, уменьшению инвестиционной активности, снижению спроса. Показатель  уровня монетизации  обратный  показателю  скорости  оборота денежной  единицы,  то  есть  чем  ниже  уровень монетизации,  тем  выше  скорость оборота  денежной массы  в  стране,  но высокая скорость оборота характерна для экономики  производящей  большей  частью  потребительские  товары  и  услуги, имеющей  сырьевую  направленность.  Уровень  монетизации  в  развитых  странах достаточно высок, например, во Франции он составляет  91%, в Японии 184%, в Китае  доходит  до  200%,  это  говорит  о  том,  что  в  экономике  данных  стран преобладают  вложения  в  высокотехнологичную  продукцию,  инвестиции  в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промышленность и научные исследования.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3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Важным  индикатором  финансовой  безопасности  страны  является инфляция –  повышение  общего  уровня  цен  на  товары  и  услуги.  Для  сдерживания уровня  инфляции  в  рамках  порогового  значения  (в  странах  ЕС  за  него  условно принята  ползучая  инфляция  с  темпом  роста  цен  3–5%  в  год,  в  РФ  и  РК  темп  роста цен  не  более  20%  в  год),  Национальным  банком  РК  проводиться  политика инфляционного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таргетирования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 установление  и  достижение  целевого показателя  инфляции  в  среднесрочной  перспективе.  На  2018 год  был  установлен целевой коридор по инфляции – 5–7%, на 2019 год 4–6%. Для расчета инфляции используется  индекс  потребительских  цен  (ИПЦ) –  показатель  изменения общего  уровня  цен  на  товары  и  услуги,  приобретаемые  населением  для потребления.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/>
              <a:t>Годовой  уровень  общей  инфляции к  2018 году  снизился до  5,3%,  т.  е.  на  8,3%  ниже,  чем  в  базисном  2015 году. Снижение так же показали индексы цен на продовольственные товары до  5,1%, на  непродовольственные  товары  до  6,4%,  на  платные  услуги населению  до  4,5%. Уровень  инфляции  в  2018 году  незначительно  превышает  значение ползучей  инфляции,  но  о  возникновении  реальной  угрозы  финансовой безопасности  говорить  рано,  так  как  в  рамках  проведения  денежно-кредитной политики  в  режиме  инфляционного  </a:t>
            </a:r>
            <a:r>
              <a:rPr lang="ru-RU" sz="2400" dirty="0" err="1" smtClean="0"/>
              <a:t>таргетирования</a:t>
            </a:r>
            <a:r>
              <a:rPr lang="ru-RU" sz="2400" dirty="0" smtClean="0"/>
              <a:t>  Национальный  Банк  в течение всего года обеспечивал соответствие цели по инфляции, установленной на  2018 год  в  коридоре  5–7%. </a:t>
            </a:r>
            <a:endParaRPr lang="ru-RU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Национальный Банк РК с 2015 года проводит режим политики плавающего обменного курса тенге,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волатильность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которого влияют следующие факторы: мировые  цены  на  нефть,  курсы  валют  основных  стран  партнеров,  в  первую очередь  Российской  Федерации.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Финансовая  безопасность  страны  зависит  от  многих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факторов, но одним из важнейших ее сегментов является внешнеэкономическая деятельность,  которая  выражается  в  показателях,  характеризующих  состояние платежного  баланса  страны,  внешнего  долга,  объема  экспорта  и  импорта (торговый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балланс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объема международных резервов.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Величина  общего  внешнего  долга  РК  (государственных  и  коммерческих структур)  составила  на  конец  2018 года  158,8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долл.  США,  внешний  долг снижается  по  сравнению  с  прошлым  годом,  но  темпы  снижения  низкие, отношение  внешнего  долга  к  ВВП  составило  в  2017 году  103%,  в  2018 году снизилось  до  93,1%  к  ВВП,  то  есть  внешний  долг  Казахстана  превысил  ВВП  в 2017 году,  что  говорит  о  недостаточно  эффективном  управлении  внешним долгом и возникновении угроз финансовой безопасности страны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12845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 структуре  внешнего  долга  наибольшую  часть –  63%  составляет межфирменная  задолженность,  иностранные  кредиторы  предоставляют  кредиты в  основном  предприятиям  нефтегазового  сектора  и  предприятиям,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занимающимся  геологической  разведкой,  3,6%  долга  приходится  на коммерческие  банки  11,4%  на  прочие  сектора  экономики,  данная  часть  внешнего долга  не  гарантируется  государством.  Внешний  долг  государственного  сектора по состоянию на 1 января 2019 года составил 35,1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долл. или 20,6% к ВВП, сократившись за  4 квартал 2018 года на  337,9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долл. США, гарантированный государством  внешний  долг  составил  1,59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долл.  США.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285720" y="796428"/>
            <a:ext cx="8286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АСТАНА. КАЗИНФОРМ - В Казахстане госдолг на 1 января 2020 года составил 21,6% к ВВП. Об этом сегодня сообщил министр финансов РК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Бахыт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Султанов в ходе отчетной встречи с населением. «Управление долгом является важным параметром устойчивости бюджета страны. Для этого в международной практике выработаны пороговые значения безопасности долга», - сказал Б. Султанов. Как сообщил министр, госдолг не должен превышать 60% ВВП, погашение и проценты обслуживания не должны превышать 15% от доходов бюджета. «В Казахстане госдолг на 1 января составил 21,6% к ВВП, а его обслуживание 9,8% от доходов. Как видим, до пороговых значений далеко», - подчеркнул Б. Султанов. По словам главы Минфина, по рейтингу «Государственный долг» Казахстан занимает 12 место из 134 стран мира. «Естественно, вопрос долгового управления находится на контроле, и согласно текущей бюджетной концепции взят тренд на дальнейшее сокращение дефицита», - добавил Б. Султанов.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51344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 точки зрения мировой финансовой стабильности, поскольку только стабильная международная финансовая система эффективно распределяет ресурсы, оценивает и управляет финансовыми рисками, поддерживает занятость на уровне, близком к естественному, а также управляет движением цен на реальные и финансовые активы, чтобы не допустить дестабилизации финансовых и реальных рынков.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Низкий уровень международной финансовой безопасности может привести к таким явлениям, как отток капитала, падение объемов инвестирования, рост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не-доверия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граждан к национальной финансовой системе, что в своей совокупности создает условия для стагнации экономики страны.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357158" y="297550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Указом Президента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Республики Казахстан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18 декабря 2019 года 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Совете по финансовой стабильности Республики Казахстан»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стране образован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Совете по финансовой стабильности Республики Казахстан.</a:t>
            </a:r>
          </a:p>
          <a:p>
            <a:r>
              <a:rPr lang="ru-RU" sz="2400" dirty="0" smtClean="0"/>
              <a:t>      Основной задачей Совета является содействие обеспечению финансовой стабильности Республики Казахстан и предупреждению и (или) снижению системных рисков. В функции Совета входят предварительное рассмотрение и предоставление рекомендаций по вопросам обеспечения финансовой стабильности, включая:</a:t>
            </a:r>
          </a:p>
          <a:p>
            <a:r>
              <a:rPr lang="ru-RU" sz="2400" dirty="0" smtClean="0"/>
              <a:t>1) меры реализации </a:t>
            </a:r>
            <a:r>
              <a:rPr lang="ru-RU" sz="2400" dirty="0" err="1" smtClean="0"/>
              <a:t>макропруденциальной</a:t>
            </a:r>
            <a:r>
              <a:rPr lang="ru-RU" sz="2400" dirty="0" smtClean="0"/>
              <a:t> политики, направленной на снижение системных рисков финансовой системы;</a:t>
            </a:r>
          </a:p>
          <a:p>
            <a:r>
              <a:rPr lang="ru-RU" sz="2400" dirty="0" smtClean="0"/>
              <a:t>2) меры по предотвращению </a:t>
            </a:r>
            <a:r>
              <a:rPr lang="ru-RU" sz="2400" dirty="0" err="1" smtClean="0"/>
              <a:t>возникновенияфинансового</a:t>
            </a:r>
            <a:r>
              <a:rPr lang="ru-RU" sz="2400" dirty="0" smtClean="0"/>
              <a:t> кризиса и минимизации его последствий;</a:t>
            </a:r>
          </a:p>
          <a:p>
            <a:endParaRPr lang="ru-RU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меры урегулирования неплатежеспособного банка, принудительная ликвидация которого несет системные риски финансовой системы (далее – неплатежеспособный банк), в том числе по государственному участию при его урегулировании;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финансирование мер по оздоровлению банков второго уровня в том числе за счет средств Национального Банка Республики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Казахстан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(или) его дочерних организаций;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иные вопросы, необходимые для обеспечения финансовой стабильности финансовой системы.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международной финансовой безопасности охватывает все сферы международных финансовых отношений, и имеет сложную структуру.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международной финансовой безопасности состоит из следующих элементов: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Международная долговая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Международная валютная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Бюджетная безопасность участников;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Международная инвестиционная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Международная монетарная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Безопасность международного банковского сектора;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Безопасность фондового рынка;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Безопасность международного страхового рынка. 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Долговая безопасно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сть – состояние защищенности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мировой экономики от угроз, связанных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возникнове-нием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проблемных долгов и проявляющихся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ри-скованный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уровень внешней и внутренней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задолжен-ности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национальных экономик, включая стоимость ее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обслуживания и эффективность использования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заим-ствований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а также оптимальное соотношение между ее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видами, что в итоге позволяет сохранять устойчивость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международной финансовой системы к эндогенным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экзогенным рискам и угрозам, обеспечивать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неза-висимость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суверенитет национальных экономик 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сохранять возможность уплаты долга без их потери,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одновременно поддерживая необходимый уровень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пла-тежеспособности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кредитного рейтинга стран.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858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Бюджетная безопасность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обеспечения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платежеспособности стран-участниц международных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экономических отношений на основе баланса доходов и расходов государственных и местных бюджетов и эффективного использования бюджетных средств для противодействия экономическим кризисам, обеспечения развития экономики страны и, как следствие, глобального экономического роста.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Валютная безопаснос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ть – состояние мировой валютной системы и мировых валютных рынков, которое создает оптимальные условия для эволюционного развития национальных экономик через эффективный процесс экспорта и импорта товаров и услуг, обеспечивает беспрепятственное движение инвестиций между странами и интеграцию национальных экономик в мировую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эко-номическую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систему, а также максимально нейтрализует негативные воздействия различного происхождения.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74345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Инвестиционная безопасность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состояние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между-народного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инвестиционного рынка, которое обеспечивает аккумулирование, распределение и перераспределение инвестиционных ресурсов между странами и регионами и из-за уменьшения асимметрии информации противодействует таким угрозам, как паника инвесторов, финансовое инфицирование и др.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Денежно-кредитная безопасность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денежно-кредитных систем национальных экономик и интеграционных объединений, которым присущи стабильность денежной единицы, доступность кредитных ресурсов, в том числе на мировых рынках, и уровень инфляции, обеспечивающий глобальный экономический рост и повышение реальных доходов населения.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43841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банковского секто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 – состояние национальных банковских систем и систем межгосударственных объединений, при которых обеспечивается перераспределение финансовых ресурсов через взаимодействие банковских институтов и рынков, банковская система эффективно выполняет свои посреднические функции и обладает достаточным уровнем ликвидности для обеспечения экономического роста и защищенности мировой финансовой системы от реальных и потенциальных угроз.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83582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фондового рынка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оптимальный объем капитализации международного рынка (учитывая представленные на нем ценные бумаги, их структуру и уровень ликвидности), способный обеспечить устойчивое финансовое состояние эмитентов, владельцев, покупателей, организаторов торговли, торговцев, институтов совместного инвестирования, посредников (брокеров), консультантов, регистраторов, депозитариев, хранителей, и мировой экономики в целом, позволяющий противодействовать избыточному отклонению цен от естественного уровня и “надуванию фондовых пузырей”.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2813</Words>
  <PresentationFormat>Экран (4:3)</PresentationFormat>
  <Paragraphs>185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5 Дәріс. Елдің қаржылық қауіпсіздігін мемлекеттік басқару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Дәріс. Елдің қаржылық қауіпсіздігін мемлекеттік басқару</dc:title>
  <dc:creator>Lenovo</dc:creator>
  <cp:lastModifiedBy>Lenovo</cp:lastModifiedBy>
  <cp:revision>42</cp:revision>
  <dcterms:created xsi:type="dcterms:W3CDTF">2020-02-12T12:03:08Z</dcterms:created>
  <dcterms:modified xsi:type="dcterms:W3CDTF">2020-03-12T13:25:32Z</dcterms:modified>
</cp:coreProperties>
</file>